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497" r:id="rId10"/>
    <p:sldId id="542" r:id="rId11"/>
    <p:sldId id="510" r:id="rId12"/>
    <p:sldId id="534" r:id="rId13"/>
    <p:sldId id="535" r:id="rId14"/>
    <p:sldId id="536" r:id="rId15"/>
    <p:sldId id="537" r:id="rId16"/>
    <p:sldId id="518" r:id="rId17"/>
    <p:sldId id="538" r:id="rId18"/>
    <p:sldId id="514" r:id="rId19"/>
    <p:sldId id="543" r:id="rId20"/>
    <p:sldId id="540" r:id="rId21"/>
    <p:sldId id="517" r:id="rId22"/>
    <p:sldId id="532" r:id="rId23"/>
    <p:sldId id="407" r:id="rId24"/>
    <p:sldId id="417" r:id="rId25"/>
    <p:sldId id="281" r:id="rId26"/>
    <p:sldId id="275" r:id="rId27"/>
    <p:sldId id="276" r:id="rId28"/>
    <p:sldId id="277" r:id="rId29"/>
    <p:sldId id="278" r:id="rId30"/>
    <p:sldId id="283" r:id="rId31"/>
    <p:sldId id="284" r:id="rId32"/>
    <p:sldId id="309" r:id="rId33"/>
    <p:sldId id="310" r:id="rId34"/>
    <p:sldId id="288" r:id="rId35"/>
    <p:sldId id="289" r:id="rId36"/>
    <p:sldId id="418"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3/02/2022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9000" r="-9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02 </a:t>
            </a:r>
            <a:r>
              <a:rPr lang="en-US" sz="20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Rejab</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04 </a:t>
            </a:r>
            <a:r>
              <a:rPr lang="en-US" sz="20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Febuari</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a:t>
            </a:r>
            <a:endPar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783" y="304800"/>
            <a:ext cx="1219200" cy="145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57199" y="1753883"/>
            <a:ext cx="818742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solidFill>
                  <a:srgbClr val="0070C0"/>
                </a:soli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 </a:t>
            </a:r>
            <a:r>
              <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A</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gama </a:t>
            </a:r>
            <a:r>
              <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T</a:t>
            </a:r>
            <a:r>
              <a:rPr lang="en-US" sz="40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erengganu</a:t>
            </a:r>
            <a:endParaRPr lang="en-US" sz="4000" b="1" spc="50" dirty="0">
              <a:ln w="11430"/>
              <a:solidFill>
                <a:srgbClr val="0070C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434325" y="2461769"/>
            <a:ext cx="4343400" cy="720080"/>
          </a:xfrm>
          <a:prstGeom prst="rect">
            <a:avLst/>
          </a:prstGeom>
          <a:no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rPr>
              <a:t>KHUTBAH MULTIMEDIA</a:t>
            </a:r>
          </a:p>
          <a:p>
            <a:pPr marL="0" indent="0" algn="ctr">
              <a:buNone/>
            </a:pPr>
            <a:r>
              <a:rPr lang="ms-MY"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rPr>
              <a:t>Siri: </a:t>
            </a:r>
            <a:r>
              <a:rPr lang="ms-MY"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rPr>
              <a:t>05 / 2022</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cs typeface="Arial" pitchFamily="34" charset="0"/>
            </a:endParaRPr>
          </a:p>
        </p:txBody>
      </p:sp>
      <p:sp>
        <p:nvSpPr>
          <p:cNvPr id="7" name="Rectangle 6"/>
          <p:cNvSpPr/>
          <p:nvPr/>
        </p:nvSpPr>
        <p:spPr>
          <a:xfrm>
            <a:off x="567425" y="3581400"/>
            <a:ext cx="8077200" cy="1938992"/>
          </a:xfrm>
          <a:prstGeom prst="rect">
            <a:avLst/>
          </a:prstGeom>
          <a:noFill/>
        </p:spPr>
        <p:txBody>
          <a:bodyPr wrap="square" lIns="91440" tIns="45720" rIns="91440" bIns="45720">
            <a:spAutoFit/>
          </a:bodyPr>
          <a:lstStyle/>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anose="020E0802020502020306" pitchFamily="34" charset="0"/>
              </a:rPr>
              <a:t>MASA HIDUP DI DUNIA HANYA SEKALI</a:t>
            </a: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6000" b="-6000"/>
          </a:stretch>
        </a:blipFill>
        <a:effectLst/>
      </p:bgPr>
    </p:bg>
    <p:spTree>
      <p:nvGrpSpPr>
        <p:cNvPr id="1" name=""/>
        <p:cNvGrpSpPr/>
        <p:nvPr/>
      </p:nvGrpSpPr>
      <p:grpSpPr>
        <a:xfrm>
          <a:off x="0" y="0"/>
          <a:ext cx="0" cy="0"/>
          <a:chOff x="0" y="0"/>
          <a:chExt cx="0" cy="0"/>
        </a:xfrm>
      </p:grpSpPr>
      <p:sp>
        <p:nvSpPr>
          <p:cNvPr id="4" name="Cloud Callout 3"/>
          <p:cNvSpPr/>
          <p:nvPr/>
        </p:nvSpPr>
        <p:spPr>
          <a:xfrm>
            <a:off x="224004" y="173958"/>
            <a:ext cx="4442927" cy="762000"/>
          </a:xfrm>
          <a:prstGeom prst="cloudCallout">
            <a:avLst>
              <a:gd name="adj1" fmla="val 51113"/>
              <a:gd name="adj2" fmla="val 7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endParaRPr lang="en-US" sz="2800" dirty="0"/>
          </a:p>
        </p:txBody>
      </p:sp>
      <p:sp>
        <p:nvSpPr>
          <p:cNvPr id="6" name="Rounded Rectangle 5"/>
          <p:cNvSpPr/>
          <p:nvPr/>
        </p:nvSpPr>
        <p:spPr>
          <a:xfrm>
            <a:off x="152400" y="3276600"/>
            <a:ext cx="8839200" cy="2507042"/>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chemeClr val="accent6">
                    <a:lumMod val="75000"/>
                  </a:schemeClr>
                </a:solidFill>
                <a:effectLst>
                  <a:outerShdw blurRad="76200" dist="50800" dir="5400000" algn="tl" rotWithShape="0">
                    <a:srgbClr val="000000">
                      <a:alpha val="65000"/>
                    </a:srgbClr>
                  </a:outerShdw>
                </a:effectLst>
              </a:rPr>
              <a:t>Andainya seseorang peniaga yang mempunyai modal yang banyak tetapi tidak tahu untuk menggunakannya maka ia akan membuat dirinya rugi. Begitu juga bagi seseorang mukmin yang dikurniakan masa dan waktu, jika tidak tahu menguruskan masa dengan sempurna nescaya dia akan tergolong dalam kalangan orang yang rugi.</a:t>
            </a:r>
            <a:endParaRPr lang="en-US" sz="24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5" name="Rounded Rectangle 4"/>
          <p:cNvSpPr/>
          <p:nvPr/>
        </p:nvSpPr>
        <p:spPr>
          <a:xfrm>
            <a:off x="2425251" y="1220437"/>
            <a:ext cx="4648200" cy="969041"/>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Diumpamakan </a:t>
            </a: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sebagai modal dalam perniagaan</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343400" y="2286000"/>
            <a:ext cx="606631" cy="838200"/>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7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6000" b="-6000"/>
          </a:stretch>
        </a:blipFill>
        <a:effectLst/>
      </p:bgPr>
    </p:bg>
    <p:spTree>
      <p:nvGrpSpPr>
        <p:cNvPr id="1" name=""/>
        <p:cNvGrpSpPr/>
        <p:nvPr/>
      </p:nvGrpSpPr>
      <p:grpSpPr>
        <a:xfrm>
          <a:off x="0" y="0"/>
          <a:ext cx="0" cy="0"/>
          <a:chOff x="0" y="0"/>
          <a:chExt cx="0" cy="0"/>
        </a:xfrm>
      </p:grpSpPr>
      <p:sp>
        <p:nvSpPr>
          <p:cNvPr id="4" name="Cloud Callout 3"/>
          <p:cNvSpPr/>
          <p:nvPr/>
        </p:nvSpPr>
        <p:spPr>
          <a:xfrm>
            <a:off x="224004" y="173958"/>
            <a:ext cx="4442927" cy="762000"/>
          </a:xfrm>
          <a:prstGeom prst="cloudCallout">
            <a:avLst>
              <a:gd name="adj1" fmla="val 51113"/>
              <a:gd name="adj2" fmla="val 7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endParaRPr lang="en-US" sz="2800" dirty="0"/>
          </a:p>
        </p:txBody>
      </p:sp>
      <p:sp>
        <p:nvSpPr>
          <p:cNvPr id="6" name="Rounded Rectangle 5"/>
          <p:cNvSpPr/>
          <p:nvPr/>
        </p:nvSpPr>
        <p:spPr>
          <a:xfrm>
            <a:off x="300204" y="3250269"/>
            <a:ext cx="8538996" cy="3027678"/>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200" b="1" spc="50" dirty="0">
                <a:ln w="11430"/>
                <a:solidFill>
                  <a:schemeClr val="accent6">
                    <a:lumMod val="75000"/>
                  </a:schemeClr>
                </a:solidFill>
                <a:effectLst>
                  <a:outerShdw blurRad="76200" dist="50800" dir="5400000" algn="tl" rotWithShape="0">
                    <a:srgbClr val="000000">
                      <a:alpha val="65000"/>
                    </a:srgbClr>
                  </a:outerShdw>
                </a:effectLst>
              </a:rPr>
              <a:t>Dalam kehidupan hari ini, sudah menjadi kebiasaan setelah pulang dari tempat kerja atau selepas waktu pejabat, seseorang itu akan pulang ke rumah masing-masing. Apabila sampai di rumah, ada yang berehat dan tidur, ada yang menonton televisyen sambil minum petang, ada yang menyiram pokok dan memberi makan haiwan peliharaan, ada yang bersukan dan bermacam-macam aktiviti.  Itulah yang lazim dilakukan sementara menunggu masuknya waktu maghrib.</a:t>
            </a:r>
            <a:endParaRPr lang="en-US" sz="22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5" name="Rounded Rectangle 4"/>
          <p:cNvSpPr/>
          <p:nvPr/>
        </p:nvSpPr>
        <p:spPr>
          <a:xfrm>
            <a:off x="2425251" y="1220437"/>
            <a:ext cx="4648200" cy="969041"/>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PENGGUNAAN MASA</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343400" y="2286000"/>
            <a:ext cx="606631" cy="838200"/>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4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6000" b="-6000"/>
          </a:stretch>
        </a:blipFill>
        <a:effectLst/>
      </p:bgPr>
    </p:bg>
    <p:spTree>
      <p:nvGrpSpPr>
        <p:cNvPr id="1" name=""/>
        <p:cNvGrpSpPr/>
        <p:nvPr/>
      </p:nvGrpSpPr>
      <p:grpSpPr>
        <a:xfrm>
          <a:off x="0" y="0"/>
          <a:ext cx="0" cy="0"/>
          <a:chOff x="0" y="0"/>
          <a:chExt cx="0" cy="0"/>
        </a:xfrm>
      </p:grpSpPr>
      <p:sp>
        <p:nvSpPr>
          <p:cNvPr id="4" name="Cloud Callout 3"/>
          <p:cNvSpPr/>
          <p:nvPr/>
        </p:nvSpPr>
        <p:spPr>
          <a:xfrm>
            <a:off x="224004" y="173958"/>
            <a:ext cx="4442927" cy="762000"/>
          </a:xfrm>
          <a:prstGeom prst="cloudCallout">
            <a:avLst>
              <a:gd name="adj1" fmla="val 51113"/>
              <a:gd name="adj2" fmla="val 7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endParaRPr lang="en-US" sz="2800" dirty="0"/>
          </a:p>
        </p:txBody>
      </p:sp>
      <p:sp>
        <p:nvSpPr>
          <p:cNvPr id="6" name="Rounded Rectangle 5"/>
          <p:cNvSpPr/>
          <p:nvPr/>
        </p:nvSpPr>
        <p:spPr>
          <a:xfrm>
            <a:off x="300204" y="3250269"/>
            <a:ext cx="8538996" cy="3027678"/>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a:ln w="11430"/>
                <a:solidFill>
                  <a:schemeClr val="accent6">
                    <a:lumMod val="75000"/>
                  </a:schemeClr>
                </a:solidFill>
                <a:effectLst>
                  <a:outerShdw blurRad="76200" dist="50800" dir="5400000" algn="tl" rotWithShape="0">
                    <a:srgbClr val="000000">
                      <a:alpha val="65000"/>
                    </a:srgbClr>
                  </a:outerShdw>
                </a:effectLst>
              </a:rPr>
              <a:t>Apabila hampir masuk waktu Maghrib, kita akan dapati ada dua golongan; </a:t>
            </a:r>
            <a:r>
              <a:rPr lang="sv-SE" sz="2600" b="1" spc="50" dirty="0">
                <a:ln w="11430"/>
                <a:solidFill>
                  <a:srgbClr val="FFFF00"/>
                </a:solidFill>
                <a:effectLst>
                  <a:outerShdw blurRad="76200" dist="50800" dir="5400000" algn="tl" rotWithShape="0">
                    <a:srgbClr val="000000">
                      <a:alpha val="65000"/>
                    </a:srgbClr>
                  </a:outerShdw>
                </a:effectLst>
              </a:rPr>
              <a:t>Pertama, </a:t>
            </a:r>
            <a:r>
              <a:rPr lang="sv-SE" sz="2600" b="1" spc="50" dirty="0">
                <a:ln w="11430"/>
                <a:solidFill>
                  <a:schemeClr val="accent6">
                    <a:lumMod val="75000"/>
                  </a:schemeClr>
                </a:solidFill>
                <a:effectLst>
                  <a:outerShdw blurRad="76200" dist="50800" dir="5400000" algn="tl" rotWithShape="0">
                    <a:srgbClr val="000000">
                      <a:alpha val="65000"/>
                    </a:srgbClr>
                  </a:outerShdw>
                </a:effectLst>
              </a:rPr>
              <a:t>yang bersiap untuk ke masjid di samping mengajak anak isteri dan ahli  keluarga untuk sama-sama menuju ke Masjid atau surau di samping mendengar kuliah agama dan majlis ilmu. Ini amatlah sedikit berbanding golongan </a:t>
            </a:r>
            <a:r>
              <a:rPr lang="sv-SE" sz="2600" b="1" spc="50" dirty="0">
                <a:ln w="11430"/>
                <a:solidFill>
                  <a:srgbClr val="FFFF00"/>
                </a:solidFill>
                <a:effectLst>
                  <a:outerShdw blurRad="76200" dist="50800" dir="5400000" algn="tl" rotWithShape="0">
                    <a:srgbClr val="000000">
                      <a:alpha val="65000"/>
                    </a:srgbClr>
                  </a:outerShdw>
                </a:effectLst>
              </a:rPr>
              <a:t>kedua</a:t>
            </a:r>
            <a:r>
              <a:rPr lang="sv-SE" sz="2600" b="1" spc="50" dirty="0">
                <a:ln w="11430"/>
                <a:solidFill>
                  <a:schemeClr val="accent6">
                    <a:lumMod val="75000"/>
                  </a:schemeClr>
                </a:solidFill>
                <a:effectLst>
                  <a:outerShdw blurRad="76200" dist="50800" dir="5400000" algn="tl" rotWithShape="0">
                    <a:srgbClr val="000000">
                      <a:alpha val="65000"/>
                    </a:srgbClr>
                  </a:outerShdw>
                </a:effectLst>
              </a:rPr>
              <a:t> iaitu mereka yang terus berada di rumah. </a:t>
            </a:r>
            <a:endParaRPr lang="en-US" sz="26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5" name="Rounded Rectangle 4"/>
          <p:cNvSpPr/>
          <p:nvPr/>
        </p:nvSpPr>
        <p:spPr>
          <a:xfrm>
            <a:off x="2425251" y="1220437"/>
            <a:ext cx="4648200" cy="969041"/>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PENGGUNAAN MASA</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343400" y="2286000"/>
            <a:ext cx="606631" cy="838200"/>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9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6000" b="-6000"/>
          </a:stretch>
        </a:blipFill>
        <a:effectLst/>
      </p:bgPr>
    </p:bg>
    <p:spTree>
      <p:nvGrpSpPr>
        <p:cNvPr id="1" name=""/>
        <p:cNvGrpSpPr/>
        <p:nvPr/>
      </p:nvGrpSpPr>
      <p:grpSpPr>
        <a:xfrm>
          <a:off x="0" y="0"/>
          <a:ext cx="0" cy="0"/>
          <a:chOff x="0" y="0"/>
          <a:chExt cx="0" cy="0"/>
        </a:xfrm>
      </p:grpSpPr>
      <p:sp>
        <p:nvSpPr>
          <p:cNvPr id="4" name="Cloud Callout 3"/>
          <p:cNvSpPr/>
          <p:nvPr/>
        </p:nvSpPr>
        <p:spPr>
          <a:xfrm>
            <a:off x="224004" y="173958"/>
            <a:ext cx="4442927" cy="664242"/>
          </a:xfrm>
          <a:prstGeom prst="cloudCallout">
            <a:avLst>
              <a:gd name="adj1" fmla="val 51113"/>
              <a:gd name="adj2" fmla="val 7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endParaRPr lang="en-US" sz="2800" dirty="0"/>
          </a:p>
        </p:txBody>
      </p:sp>
      <p:sp>
        <p:nvSpPr>
          <p:cNvPr id="6" name="Rounded Rectangle 5"/>
          <p:cNvSpPr/>
          <p:nvPr/>
        </p:nvSpPr>
        <p:spPr>
          <a:xfrm>
            <a:off x="152400" y="2971800"/>
            <a:ext cx="8767596" cy="3531531"/>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200" b="1" spc="50" dirty="0" smtClean="0">
                <a:ln w="11430"/>
                <a:solidFill>
                  <a:schemeClr val="accent6">
                    <a:lumMod val="75000"/>
                  </a:schemeClr>
                </a:solidFill>
                <a:effectLst>
                  <a:outerShdw blurRad="76200" dist="50800" dir="5400000" algn="tl" rotWithShape="0">
                    <a:srgbClr val="000000">
                      <a:alpha val="65000"/>
                    </a:srgbClr>
                  </a:outerShdw>
                </a:effectLst>
              </a:rPr>
              <a:t>Mereka </a:t>
            </a:r>
            <a:r>
              <a:rPr lang="sv-SE" sz="2200" b="1" spc="50" dirty="0">
                <a:ln w="11430"/>
                <a:solidFill>
                  <a:schemeClr val="accent6">
                    <a:lumMod val="75000"/>
                  </a:schemeClr>
                </a:solidFill>
                <a:effectLst>
                  <a:outerShdw blurRad="76200" dist="50800" dir="5400000" algn="tl" rotWithShape="0">
                    <a:srgbClr val="000000">
                      <a:alpha val="65000"/>
                    </a:srgbClr>
                  </a:outerShdw>
                </a:effectLst>
              </a:rPr>
              <a:t>yang pergi ke masjid dengan membawa anak dan isteri untuk solat berjamaah, mendengar kuliah dan pengajian, bersedekah di tabung masjid dan pulang, inilah orang yang pandai mengisi masa dan membentuk diri serta ahli keluarganya menuju kejayaan. Sekurang-kurangnya, sesibuk manapun kita di siang hari dengan tugasan dan tanggungjawab mencari nafkah, tetapi pada malam hari sebaiknya kita luangkan masa seketika antara maghrib dan Isyak untuk ke rumah Allah. Jika amalan ini dilakukan secara berterusan insyaAllah kita akan merasai kemanisan hidup dan sinar kebahagiaan akan bertapak dalam </a:t>
            </a:r>
            <a:r>
              <a:rPr lang="sv-SE" sz="2200" b="1" spc="50" dirty="0" smtClean="0">
                <a:ln w="11430"/>
                <a:solidFill>
                  <a:schemeClr val="accent6">
                    <a:lumMod val="75000"/>
                  </a:schemeClr>
                </a:solidFill>
                <a:effectLst>
                  <a:outerShdw blurRad="76200" dist="50800" dir="5400000" algn="tl" rotWithShape="0">
                    <a:srgbClr val="000000">
                      <a:alpha val="65000"/>
                    </a:srgbClr>
                  </a:outerShdw>
                </a:effectLst>
              </a:rPr>
              <a:t>kehidupan</a:t>
            </a:r>
            <a:endParaRPr lang="en-US" sz="22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5" name="Rounded Rectangle 4"/>
          <p:cNvSpPr/>
          <p:nvPr/>
        </p:nvSpPr>
        <p:spPr>
          <a:xfrm>
            <a:off x="2342831" y="1026154"/>
            <a:ext cx="4648200" cy="969041"/>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PENGGUNAAN MASA</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267200" y="2057400"/>
            <a:ext cx="606631" cy="838200"/>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1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grayscl/>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222380" y="1066800"/>
            <a:ext cx="8839200" cy="3124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Rebutlah </a:t>
            </a:r>
            <a:r>
              <a:rPr lang="sv-SE"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lima perkara sebelum datangnya lima perkara. Masa muda sebelum tua. Masa sihat sebelum sakit. Masa kaya sebelum miskin. Masa lapang sebelum sibuk. Masa hidup sebelum mati</a:t>
            </a:r>
            <a:r>
              <a:rPr lang="sv-S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sv-SE"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762000"/>
          </a:xfrm>
          <a:prstGeom prst="plaque">
            <a:avLst>
              <a:gd name="adj" fmla="val 44239"/>
            </a:avLst>
          </a:prstGeom>
          <a:blipFill>
            <a:blip r:embed="rId3">
              <a:duotone>
                <a:schemeClr val="accent4">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4" name="Rectangle 3"/>
          <p:cNvSpPr/>
          <p:nvPr/>
        </p:nvSpPr>
        <p:spPr>
          <a:xfrm>
            <a:off x="5329782" y="3505200"/>
            <a:ext cx="3546740" cy="369332"/>
          </a:xfrm>
          <a:prstGeom prst="rect">
            <a:avLst/>
          </a:prstGeom>
        </p:spPr>
        <p:txBody>
          <a:bodyPr wrap="none">
            <a:spAutoFit/>
          </a:bodyPr>
          <a:lstStyle/>
          <a:p>
            <a:r>
              <a:rPr lang="en-US" b="1" dirty="0">
                <a:solidFill>
                  <a:srgbClr val="7030A0"/>
                </a:solidFill>
              </a:rPr>
              <a:t> </a:t>
            </a:r>
            <a:r>
              <a:rPr lang="en-US" b="1" dirty="0" smtClean="0">
                <a:solidFill>
                  <a:srgbClr val="7030A0"/>
                </a:solidFill>
              </a:rPr>
              <a:t>( </a:t>
            </a:r>
            <a:r>
              <a:rPr lang="en-US" b="1" dirty="0" err="1" smtClean="0">
                <a:solidFill>
                  <a:srgbClr val="7030A0"/>
                </a:solidFill>
              </a:rPr>
              <a:t>Riwayat</a:t>
            </a:r>
            <a:r>
              <a:rPr lang="en-US" b="1" dirty="0" smtClean="0">
                <a:solidFill>
                  <a:srgbClr val="7030A0"/>
                </a:solidFill>
              </a:rPr>
              <a:t> </a:t>
            </a:r>
            <a:r>
              <a:rPr lang="en-US" b="1" dirty="0">
                <a:solidFill>
                  <a:srgbClr val="7030A0"/>
                </a:solidFill>
              </a:rPr>
              <a:t>al-Hakim </a:t>
            </a:r>
            <a:r>
              <a:rPr lang="en-US" b="1" dirty="0" err="1">
                <a:solidFill>
                  <a:srgbClr val="7030A0"/>
                </a:solidFill>
              </a:rPr>
              <a:t>dan</a:t>
            </a:r>
            <a:r>
              <a:rPr lang="en-US" b="1" dirty="0">
                <a:solidFill>
                  <a:srgbClr val="7030A0"/>
                </a:solidFill>
              </a:rPr>
              <a:t> </a:t>
            </a:r>
            <a:r>
              <a:rPr lang="en-US" b="1" dirty="0" smtClean="0">
                <a:solidFill>
                  <a:srgbClr val="7030A0"/>
                </a:solidFill>
              </a:rPr>
              <a:t>al-</a:t>
            </a:r>
            <a:r>
              <a:rPr lang="en-US" b="1" dirty="0" err="1" smtClean="0">
                <a:solidFill>
                  <a:srgbClr val="7030A0"/>
                </a:solidFill>
              </a:rPr>
              <a:t>Baihaqi</a:t>
            </a:r>
            <a:r>
              <a:rPr lang="en-US" b="1" dirty="0" smtClean="0">
                <a:solidFill>
                  <a:srgbClr val="7030A0"/>
                </a:solidFill>
              </a:rPr>
              <a:t> )</a:t>
            </a:r>
            <a:endParaRPr lang="en-US" b="1" dirty="0">
              <a:solidFill>
                <a:srgbClr val="7030A0"/>
              </a:solidFill>
            </a:endParaRPr>
          </a:p>
        </p:txBody>
      </p:sp>
      <p:sp>
        <p:nvSpPr>
          <p:cNvPr id="2" name="Rectangle 1"/>
          <p:cNvSpPr/>
          <p:nvPr/>
        </p:nvSpPr>
        <p:spPr>
          <a:xfrm>
            <a:off x="648089" y="4382631"/>
            <a:ext cx="7987781" cy="2246769"/>
          </a:xfrm>
          <a:prstGeom prst="rect">
            <a:avLst/>
          </a:prstGeom>
          <a:solidFill>
            <a:srgbClr val="FFFF00">
              <a:alpha val="44000"/>
            </a:srgbClr>
          </a:solidFill>
        </p:spPr>
        <p:txBody>
          <a:bodyPr wrap="square">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a:t>
            </a:r>
            <a:r>
              <a:rPr lang="en-US" sz="200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Huraian</a:t>
            </a:r>
            <a:r>
              <a:rPr lang="en-US" sz="20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 </a:t>
            </a:r>
            <a:r>
              <a:rPr lang="en-US" sz="2000" dirty="0" err="1"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Hadis</a:t>
            </a:r>
            <a:r>
              <a:rPr lang="en-US" sz="20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a:t>
            </a:r>
            <a:endParaRPr lang="ms-MY" sz="20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endParaRPr>
          </a:p>
          <a:p>
            <a:pPr algn="just"/>
            <a:r>
              <a:rPr lang="ms-MY" sz="2000" dirty="0" smtClean="0">
                <a:latin typeface="Arial" panose="020B0604020202020204" pitchFamily="34" charset="0"/>
                <a:ea typeface="Times New Roman" panose="02020603050405020304" pitchFamily="18" charset="0"/>
              </a:rPr>
              <a:t>Hadis </a:t>
            </a:r>
            <a:r>
              <a:rPr lang="ms-MY" sz="2000" dirty="0">
                <a:latin typeface="Arial" panose="020B0604020202020204" pitchFamily="34" charset="0"/>
                <a:ea typeface="Times New Roman" panose="02020603050405020304" pitchFamily="18" charset="0"/>
              </a:rPr>
              <a:t>ini merupakan satu tarbiah bagi setiap orang mukmin mengingatkan diri agar memanfaatkan waktu dengan melakukan perkara-perkara yang mendekatkan dirinya dengan Allah taala. Bahkan lima perkara yang ditekankan dalam hadis tersebut merupakan kunci penting bagi seseorang mukmin untuk sentiasa berada dalam kebajikan dan kebaikan</a:t>
            </a:r>
            <a:endParaRPr lang="ms-MY" sz="2000" dirty="0"/>
          </a:p>
        </p:txBody>
      </p:sp>
    </p:spTree>
    <p:extLst>
      <p:ext uri="{BB962C8B-B14F-4D97-AF65-F5344CB8AC3E}">
        <p14:creationId xmlns:p14="http://schemas.microsoft.com/office/powerpoint/2010/main" val="170063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grayscl/>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152400" y="3766595"/>
            <a:ext cx="8839200" cy="24883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Maksudnya: “Di setiap pagi ada kewajipan sedekah ke atas setiap sendi dari salah seorang kalian. Setiap tasbih adalah sedekah, setiap tahmid adalah sedekah, setiap tahlil adalah sedekah, setiap takbir adalah sedekah, amar makruf nahi mungkar adalah sedekah. Dan dapat memadai untuk semua itu dua rakaat yang dilakukan pada waktu Dhuha” </a:t>
            </a:r>
          </a:p>
        </p:txBody>
      </p:sp>
      <p:sp>
        <p:nvSpPr>
          <p:cNvPr id="3" name="Plaque 2"/>
          <p:cNvSpPr/>
          <p:nvPr/>
        </p:nvSpPr>
        <p:spPr>
          <a:xfrm>
            <a:off x="228600" y="152400"/>
            <a:ext cx="8610600" cy="762000"/>
          </a:xfrm>
          <a:prstGeom prst="plaque">
            <a:avLst>
              <a:gd name="adj" fmla="val 44239"/>
            </a:avLst>
          </a:prstGeom>
          <a:blipFill>
            <a:blip r:embed="rId3">
              <a:duotone>
                <a:schemeClr val="accent4">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4" name="Rectangle 3"/>
          <p:cNvSpPr/>
          <p:nvPr/>
        </p:nvSpPr>
        <p:spPr>
          <a:xfrm>
            <a:off x="6289528" y="6324600"/>
            <a:ext cx="2549672" cy="369332"/>
          </a:xfrm>
          <a:prstGeom prst="rect">
            <a:avLst/>
          </a:prstGeom>
        </p:spPr>
        <p:txBody>
          <a:bodyPr wrap="none">
            <a:spAutoFit/>
          </a:bodyPr>
          <a:lstStyle/>
          <a:p>
            <a:r>
              <a:rPr lang="en-US" b="1" dirty="0">
                <a:solidFill>
                  <a:srgbClr val="7030A0"/>
                </a:solidFill>
              </a:rPr>
              <a:t> (</a:t>
            </a:r>
            <a:r>
              <a:rPr lang="en-US" b="1" dirty="0" err="1">
                <a:solidFill>
                  <a:srgbClr val="7030A0"/>
                </a:solidFill>
              </a:rPr>
              <a:t>Hadis</a:t>
            </a:r>
            <a:r>
              <a:rPr lang="en-US" b="1" dirty="0">
                <a:solidFill>
                  <a:srgbClr val="7030A0"/>
                </a:solidFill>
              </a:rPr>
              <a:t> </a:t>
            </a:r>
            <a:r>
              <a:rPr lang="en-US" b="1" dirty="0" err="1">
                <a:solidFill>
                  <a:srgbClr val="7030A0"/>
                </a:solidFill>
              </a:rPr>
              <a:t>Riwayat</a:t>
            </a:r>
            <a:r>
              <a:rPr lang="en-US" b="1" dirty="0">
                <a:solidFill>
                  <a:srgbClr val="7030A0"/>
                </a:solidFill>
              </a:rPr>
              <a:t> </a:t>
            </a:r>
            <a:r>
              <a:rPr lang="en-US" b="1" dirty="0" smtClean="0">
                <a:solidFill>
                  <a:srgbClr val="7030A0"/>
                </a:solidFill>
              </a:rPr>
              <a:t>Muslim)</a:t>
            </a:r>
            <a:endParaRPr lang="en-US" b="1" dirty="0">
              <a:solidFill>
                <a:srgbClr val="7030A0"/>
              </a:solidFill>
            </a:endParaRPr>
          </a:p>
        </p:txBody>
      </p:sp>
      <p:sp>
        <p:nvSpPr>
          <p:cNvPr id="5" name="Rectangle 4"/>
          <p:cNvSpPr/>
          <p:nvPr/>
        </p:nvSpPr>
        <p:spPr>
          <a:xfrm>
            <a:off x="533400" y="1143000"/>
            <a:ext cx="8118740" cy="2640723"/>
          </a:xfrm>
          <a:prstGeom prst="rect">
            <a:avLst/>
          </a:prstGeom>
        </p:spPr>
        <p:txBody>
          <a:bodyPr wrap="square">
            <a:spAutoFit/>
          </a:bodyPr>
          <a:lstStyle/>
          <a:p>
            <a:pPr algn="ctr" rtl="1">
              <a:lnSpc>
                <a:spcPct val="115000"/>
              </a:lnSpc>
              <a:spcAft>
                <a:spcPts val="1000"/>
              </a:spcAft>
            </a:pPr>
            <a:r>
              <a:rPr lang="ar-SA" sz="3600" b="1" dirty="0" smtClean="0">
                <a:latin typeface="Calibri" panose="020F0502020204030204" pitchFamily="34" charset="0"/>
                <a:ea typeface="Times New Roman" panose="02020603050405020304" pitchFamily="18" charset="0"/>
                <a:cs typeface="Traditional Arabic" panose="02020603050405020304" pitchFamily="18" charset="-78"/>
              </a:rPr>
              <a:t>يُصْبِحُ </a:t>
            </a:r>
            <a:r>
              <a:rPr lang="ar-SA" sz="3600" b="1" dirty="0">
                <a:latin typeface="Calibri" panose="020F0502020204030204" pitchFamily="34" charset="0"/>
                <a:ea typeface="Times New Roman" panose="02020603050405020304" pitchFamily="18" charset="0"/>
                <a:cs typeface="Traditional Arabic" panose="02020603050405020304" pitchFamily="18" charset="-78"/>
              </a:rPr>
              <a:t>عَلَى كُلِّ سُلَامَى مِنْ أَحَدِكُمْ صَدَقةٌ: فَكُلُّ تَسْبِيحَةٍ صَدَقَةٌ، وَكُلُّ تَحْمِيدَةٍ صَدَقَةٌ، وَكُلُّ تَهْلِيلَةٍ صَدَقَةٌ، وكُلُّ تَكْبِيرَةٍ صَدَقَةٌ، وَأَمْرٌ بِالْمَعْرُوفِ صَدَقَةٌ، وَنَهْيٌ عَنِ الْمُنْكَرِ صَدَقَةٌ. وَيُجْزِيءُ مِنْ ذَلِكَ رَكْعَتَانِ يَرْكَعُهُما مِنَ الضُّحَى</a:t>
            </a:r>
            <a:endParaRPr lang="ms-MY" sz="3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9555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457201" y="228600"/>
            <a:ext cx="8305800" cy="685800"/>
          </a:xfrm>
          <a:prstGeom prst="cloudCallout">
            <a:avLst>
              <a:gd name="adj1" fmla="val -1810"/>
              <a:gd name="adj2" fmla="val 113843"/>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Sia-siakan</a:t>
            </a:r>
            <a:endParaRPr lang="en-US" sz="2400" dirty="0"/>
          </a:p>
        </p:txBody>
      </p:sp>
      <p:sp>
        <p:nvSpPr>
          <p:cNvPr id="3" name="Plaque 2"/>
          <p:cNvSpPr/>
          <p:nvPr/>
        </p:nvSpPr>
        <p:spPr>
          <a:xfrm>
            <a:off x="762001" y="1524000"/>
            <a:ext cx="7696200" cy="1981200"/>
          </a:xfrm>
          <a:prstGeom prst="plaque">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Kehidupan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dunia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sangatlah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singkat</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Justeru</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masa yang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janganlah</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dibazirkan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perkara-perkara</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lalai</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mendatangkan</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faedah</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Plaque 4"/>
          <p:cNvSpPr/>
          <p:nvPr/>
        </p:nvSpPr>
        <p:spPr>
          <a:xfrm>
            <a:off x="457201" y="3962400"/>
            <a:ext cx="8305799" cy="2590800"/>
          </a:xfrm>
          <a:prstGeom prst="plaque">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1905"/>
                <a:solidFill>
                  <a:srgbClr val="7030A0"/>
                </a:solidFill>
                <a:effectLst>
                  <a:innerShdw blurRad="69850" dist="43180" dir="5400000">
                    <a:srgbClr val="000000">
                      <a:alpha val="65000"/>
                    </a:srgbClr>
                  </a:innerShdw>
                </a:effectLst>
              </a:rPr>
              <a:t>Sewajarnya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setiap</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mukmin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menggunakan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anugerah</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waktu</a:t>
            </a:r>
            <a:r>
              <a:rPr lang="en-US" sz="2400" b="1" dirty="0">
                <a:ln w="1905"/>
                <a:solidFill>
                  <a:srgbClr val="7030A0"/>
                </a:solidFill>
                <a:effectLst>
                  <a:innerShdw blurRad="69850" dist="43180" dir="5400000">
                    <a:srgbClr val="000000">
                      <a:alpha val="65000"/>
                    </a:srgbClr>
                  </a:innerShdw>
                </a:effectLst>
              </a:rPr>
              <a:t> yang </a:t>
            </a:r>
            <a:r>
              <a:rPr lang="en-US" sz="2400" b="1" dirty="0" err="1">
                <a:ln w="1905"/>
                <a:solidFill>
                  <a:srgbClr val="7030A0"/>
                </a:solidFill>
                <a:effectLst>
                  <a:innerShdw blurRad="69850" dist="43180" dir="5400000">
                    <a:srgbClr val="000000">
                      <a:alpha val="65000"/>
                    </a:srgbClr>
                  </a:innerShdw>
                </a:effectLst>
              </a:rPr>
              <a:t>dimiliki</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dengan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membangunkan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diri</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melalui</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perbuatan</a:t>
            </a:r>
            <a:r>
              <a:rPr lang="en-US" sz="2400" b="1" dirty="0">
                <a:ln w="1905"/>
                <a:solidFill>
                  <a:srgbClr val="7030A0"/>
                </a:solidFill>
                <a:effectLst>
                  <a:innerShdw blurRad="69850" dist="43180" dir="5400000">
                    <a:srgbClr val="000000">
                      <a:alpha val="65000"/>
                    </a:srgbClr>
                  </a:innerShdw>
                </a:effectLst>
              </a:rPr>
              <a:t> yang </a:t>
            </a:r>
            <a:r>
              <a:rPr lang="en-US" sz="2400" b="1" dirty="0" err="1">
                <a:ln w="1905"/>
                <a:solidFill>
                  <a:srgbClr val="7030A0"/>
                </a:solidFill>
                <a:effectLst>
                  <a:innerShdw blurRad="69850" dist="43180" dir="5400000">
                    <a:srgbClr val="000000">
                      <a:alpha val="65000"/>
                    </a:srgbClr>
                  </a:innerShdw>
                </a:effectLst>
              </a:rPr>
              <a:t>akan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membawanya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menghuni</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syurga</a:t>
            </a:r>
            <a:r>
              <a:rPr lang="en-US" sz="2400" b="1" dirty="0">
                <a:ln w="1905"/>
                <a:solidFill>
                  <a:srgbClr val="7030A0"/>
                </a:solidFill>
                <a:effectLst>
                  <a:innerShdw blurRad="69850" dist="43180" dir="5400000">
                    <a:srgbClr val="000000">
                      <a:alpha val="65000"/>
                    </a:srgbClr>
                  </a:innerShdw>
                </a:effectLst>
              </a:rPr>
              <a:t> Allah </a:t>
            </a:r>
            <a:r>
              <a:rPr lang="en-US" sz="2400" b="1" dirty="0" err="1">
                <a:ln w="1905"/>
                <a:solidFill>
                  <a:srgbClr val="7030A0"/>
                </a:solidFill>
                <a:effectLst>
                  <a:innerShdw blurRad="69850" dist="43180" dir="5400000">
                    <a:srgbClr val="000000">
                      <a:alpha val="65000"/>
                    </a:srgbClr>
                  </a:innerShdw>
                </a:effectLst>
              </a:rPr>
              <a:t>Taala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Ini</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kerana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jika</a:t>
            </a:r>
            <a:r>
              <a:rPr lang="en-US" sz="2400" b="1" dirty="0">
                <a:ln w="1905"/>
                <a:solidFill>
                  <a:srgbClr val="7030A0"/>
                </a:solidFill>
                <a:effectLst>
                  <a:innerShdw blurRad="69850" dist="43180" dir="5400000">
                    <a:srgbClr val="000000">
                      <a:alpha val="65000"/>
                    </a:srgbClr>
                  </a:innerShdw>
                </a:effectLst>
              </a:rPr>
              <a:t> di </a:t>
            </a:r>
            <a:r>
              <a:rPr lang="en-US" sz="2400" b="1" dirty="0" err="1">
                <a:ln w="1905"/>
                <a:solidFill>
                  <a:srgbClr val="7030A0"/>
                </a:solidFill>
                <a:effectLst>
                  <a:innerShdw blurRad="69850" dist="43180" dir="5400000">
                    <a:srgbClr val="000000">
                      <a:alpha val="65000"/>
                    </a:srgbClr>
                  </a:innerShdw>
                </a:effectLst>
              </a:rPr>
              <a:t>dunia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ini</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waktu</a:t>
            </a:r>
            <a:r>
              <a:rPr lang="en-US" sz="2400" b="1" dirty="0">
                <a:ln w="1905"/>
                <a:solidFill>
                  <a:srgbClr val="7030A0"/>
                </a:solidFill>
                <a:effectLst>
                  <a:innerShdw blurRad="69850" dist="43180" dir="5400000">
                    <a:srgbClr val="000000">
                      <a:alpha val="65000"/>
                    </a:srgbClr>
                  </a:innerShdw>
                </a:effectLst>
              </a:rPr>
              <a:t> yang </a:t>
            </a:r>
            <a:r>
              <a:rPr lang="en-US" sz="2400" b="1" dirty="0" err="1">
                <a:ln w="1905"/>
                <a:solidFill>
                  <a:srgbClr val="7030A0"/>
                </a:solidFill>
                <a:effectLst>
                  <a:innerShdw blurRad="69850" dist="43180" dir="5400000">
                    <a:srgbClr val="000000">
                      <a:alpha val="65000"/>
                    </a:srgbClr>
                  </a:innerShdw>
                </a:effectLst>
              </a:rPr>
              <a:t>dihabiskan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dengan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perkara</a:t>
            </a:r>
            <a:r>
              <a:rPr lang="en-US" sz="2400" b="1" dirty="0">
                <a:ln w="1905"/>
                <a:solidFill>
                  <a:srgbClr val="7030A0"/>
                </a:solidFill>
                <a:effectLst>
                  <a:innerShdw blurRad="69850" dist="43180" dir="5400000">
                    <a:srgbClr val="000000">
                      <a:alpha val="65000"/>
                    </a:srgbClr>
                  </a:innerShdw>
                </a:effectLst>
              </a:rPr>
              <a:t> yang </a:t>
            </a:r>
            <a:r>
              <a:rPr lang="en-US" sz="2400" b="1" dirty="0" err="1">
                <a:ln w="1905"/>
                <a:solidFill>
                  <a:srgbClr val="7030A0"/>
                </a:solidFill>
                <a:effectLst>
                  <a:innerShdw blurRad="69850" dist="43180" dir="5400000">
                    <a:srgbClr val="000000">
                      <a:alpha val="65000"/>
                    </a:srgbClr>
                  </a:innerShdw>
                </a:effectLst>
              </a:rPr>
              <a:t>sia-sia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sesungguhnya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akan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mendatangkan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penyesalan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buat</a:t>
            </a:r>
            <a:r>
              <a:rPr lang="en-US" sz="2400" b="1" dirty="0">
                <a:ln w="1905"/>
                <a:solidFill>
                  <a:srgbClr val="7030A0"/>
                </a:solidFill>
                <a:effectLst>
                  <a:innerShdw blurRad="69850" dist="43180" dir="5400000">
                    <a:srgbClr val="000000">
                      <a:alpha val="65000"/>
                    </a:srgbClr>
                  </a:innerShdw>
                </a:effectLst>
              </a:rPr>
              <a:t> </a:t>
            </a:r>
            <a:r>
              <a:rPr lang="en-US" sz="2400" b="1" dirty="0" err="1" smtClean="0">
                <a:ln w="1905"/>
                <a:solidFill>
                  <a:srgbClr val="7030A0"/>
                </a:solidFill>
                <a:effectLst>
                  <a:innerShdw blurRad="69850" dist="43180" dir="5400000">
                    <a:srgbClr val="000000">
                      <a:alpha val="65000"/>
                    </a:srgbClr>
                  </a:innerShdw>
                </a:effectLst>
              </a:rPr>
              <a:t>selama-lamanya</a:t>
            </a:r>
            <a:endParaRPr lang="en-US" sz="24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226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283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1523999" y="228600"/>
            <a:ext cx="6172199" cy="838200"/>
          </a:xfrm>
          <a:prstGeom prst="cloudCallout">
            <a:avLst>
              <a:gd name="adj1" fmla="val -4833"/>
              <a:gd name="adj2" fmla="val 82674"/>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Menyesal</a:t>
            </a:r>
            <a:endParaRPr lang="en-US" sz="2400" dirty="0"/>
          </a:p>
        </p:txBody>
      </p:sp>
      <p:sp>
        <p:nvSpPr>
          <p:cNvPr id="3" name="Plaque 2"/>
          <p:cNvSpPr/>
          <p:nvPr/>
        </p:nvSpPr>
        <p:spPr>
          <a:xfrm>
            <a:off x="228600" y="1524000"/>
            <a:ext cx="8686799" cy="3048000"/>
          </a:xfrm>
          <a:prstGeom prst="plaque">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mereka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melakukan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amal</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kebaikan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menyesal</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atas</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perbuatannya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Kekesalan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atas</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setiap</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kesilapan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dunia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masih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waktu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memperbaikinya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tetapi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menyesal</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akhirat</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peluang</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kedua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menebusnya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Oleh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janganlah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orang-orang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berada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dalam</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kerugian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kerana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kesudahan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hidup</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seseorang</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mukmin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ditentukan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oleh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bagaimana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menguruskan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kehidupannya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5" name="Plaque 4"/>
          <p:cNvSpPr/>
          <p:nvPr/>
        </p:nvSpPr>
        <p:spPr>
          <a:xfrm>
            <a:off x="457200" y="4876800"/>
            <a:ext cx="8305799" cy="1752600"/>
          </a:xfrm>
          <a:prstGeom prst="plaque">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1905"/>
                <a:solidFill>
                  <a:srgbClr val="7030A0"/>
                </a:solidFill>
                <a:effectLst>
                  <a:innerShdw blurRad="69850" dist="43180" dir="5400000">
                    <a:srgbClr val="000000">
                      <a:alpha val="65000"/>
                    </a:srgbClr>
                  </a:innerShdw>
                </a:effectLst>
              </a:rPr>
              <a:t>Justeru</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buatlah</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sebanyak</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mungkin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kebaikan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sesama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manusia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dan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ibadat</a:t>
            </a:r>
            <a:r>
              <a:rPr lang="en-US" sz="2400" b="1" dirty="0">
                <a:ln w="1905"/>
                <a:solidFill>
                  <a:srgbClr val="7030A0"/>
                </a:solidFill>
                <a:effectLst>
                  <a:innerShdw blurRad="69850" dist="43180" dir="5400000">
                    <a:srgbClr val="000000">
                      <a:alpha val="65000"/>
                    </a:srgbClr>
                  </a:innerShdw>
                </a:effectLst>
              </a:rPr>
              <a:t> yang </a:t>
            </a:r>
            <a:r>
              <a:rPr lang="en-US" sz="2400" b="1" dirty="0" err="1">
                <a:ln w="1905"/>
                <a:solidFill>
                  <a:srgbClr val="7030A0"/>
                </a:solidFill>
                <a:effectLst>
                  <a:innerShdw blurRad="69850" dist="43180" dir="5400000">
                    <a:srgbClr val="000000">
                      <a:alpha val="65000"/>
                    </a:srgbClr>
                  </a:innerShdw>
                </a:effectLst>
              </a:rPr>
              <a:t>seikhlasnya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kepada</a:t>
            </a:r>
            <a:r>
              <a:rPr lang="en-US" sz="2400" b="1" dirty="0">
                <a:ln w="1905"/>
                <a:solidFill>
                  <a:srgbClr val="7030A0"/>
                </a:solidFill>
                <a:effectLst>
                  <a:innerShdw blurRad="69850" dist="43180" dir="5400000">
                    <a:srgbClr val="000000">
                      <a:alpha val="65000"/>
                    </a:srgbClr>
                  </a:innerShdw>
                </a:effectLst>
              </a:rPr>
              <a:t> Allah </a:t>
            </a:r>
            <a:r>
              <a:rPr lang="en-US" sz="2400" b="1" dirty="0" err="1">
                <a:ln w="1905"/>
                <a:solidFill>
                  <a:srgbClr val="7030A0"/>
                </a:solidFill>
                <a:effectLst>
                  <a:innerShdw blurRad="69850" dist="43180" dir="5400000">
                    <a:srgbClr val="000000">
                      <a:alpha val="65000"/>
                    </a:srgbClr>
                  </a:innerShdw>
                </a:effectLst>
              </a:rPr>
              <a:t>kerana</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inilah</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saham</a:t>
            </a:r>
            <a:r>
              <a:rPr lang="en-US" sz="2400" b="1" dirty="0">
                <a:ln w="1905"/>
                <a:solidFill>
                  <a:srgbClr val="7030A0"/>
                </a:solidFill>
                <a:effectLst>
                  <a:innerShdw blurRad="69850" dist="43180" dir="5400000">
                    <a:srgbClr val="000000">
                      <a:alpha val="65000"/>
                    </a:srgbClr>
                  </a:innerShdw>
                </a:effectLst>
              </a:rPr>
              <a:t> yang </a:t>
            </a:r>
            <a:r>
              <a:rPr lang="en-US" sz="2400" b="1" dirty="0" err="1">
                <a:ln w="1905"/>
                <a:solidFill>
                  <a:srgbClr val="7030A0"/>
                </a:solidFill>
                <a:effectLst>
                  <a:innerShdw blurRad="69850" dist="43180" dir="5400000">
                    <a:srgbClr val="000000">
                      <a:alpha val="65000"/>
                    </a:srgbClr>
                  </a:innerShdw>
                </a:effectLst>
              </a:rPr>
              <a:t>akan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menentukan</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tempat</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seseorang</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mukmin</a:t>
            </a:r>
            <a:r>
              <a:rPr lang="en-US" sz="2400" b="1" dirty="0">
                <a:ln w="1905"/>
                <a:solidFill>
                  <a:srgbClr val="7030A0"/>
                </a:solidFill>
                <a:effectLst>
                  <a:innerShdw blurRad="69850" dist="43180" dir="5400000">
                    <a:srgbClr val="000000">
                      <a:alpha val="65000"/>
                    </a:srgbClr>
                  </a:innerShdw>
                </a:effectLst>
              </a:rPr>
              <a:t> di </a:t>
            </a:r>
            <a:r>
              <a:rPr lang="en-US" sz="2400" b="1" dirty="0" err="1">
                <a:ln w="1905"/>
                <a:solidFill>
                  <a:srgbClr val="7030A0"/>
                </a:solidFill>
                <a:effectLst>
                  <a:innerShdw blurRad="69850" dist="43180" dir="5400000">
                    <a:srgbClr val="000000">
                      <a:alpha val="65000"/>
                    </a:srgbClr>
                  </a:innerShdw>
                </a:effectLst>
              </a:rPr>
              <a:t>akhirat</a:t>
            </a:r>
            <a:r>
              <a:rPr lang="en-US" sz="2400" b="1" dirty="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kelak</a:t>
            </a:r>
            <a:r>
              <a:rPr lang="en-US" sz="2400" b="1" dirty="0">
                <a:ln w="1905"/>
                <a:solidFill>
                  <a:srgbClr val="7030A0"/>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429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228600" y="990600"/>
            <a:ext cx="5257799" cy="685800"/>
          </a:xfrm>
          <a:prstGeom prst="cloudCallout">
            <a:avLst>
              <a:gd name="adj1" fmla="val 17162"/>
              <a:gd name="adj2" fmla="val 101919"/>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en-US" sz="2400" dirty="0"/>
          </a:p>
        </p:txBody>
      </p:sp>
      <p:sp>
        <p:nvSpPr>
          <p:cNvPr id="3" name="Plaque 2"/>
          <p:cNvSpPr/>
          <p:nvPr/>
        </p:nvSpPr>
        <p:spPr>
          <a:xfrm>
            <a:off x="914400" y="152400"/>
            <a:ext cx="7696200" cy="609600"/>
          </a:xfrm>
          <a:prstGeom prst="plaque">
            <a:avLst>
              <a:gd name="adj" fmla="val 50000"/>
            </a:avLst>
          </a:prstGeom>
          <a:solidFill>
            <a:schemeClr val="accent5">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r>
              <a:rPr lang="en-US"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rPr>
              <a:t>Khutbah</a:t>
            </a:r>
            <a:endParaRPr lang="en-US" sz="3200" dirty="0">
              <a:solidFill>
                <a:srgbClr val="FFC000"/>
              </a:solidFill>
            </a:endParaRPr>
          </a:p>
        </p:txBody>
      </p:sp>
      <p:sp>
        <p:nvSpPr>
          <p:cNvPr id="2" name="Rectangle 1"/>
          <p:cNvSpPr/>
          <p:nvPr/>
        </p:nvSpPr>
        <p:spPr>
          <a:xfrm>
            <a:off x="533400" y="1676400"/>
            <a:ext cx="8001000" cy="830997"/>
          </a:xfrm>
          <a:prstGeom prst="rect">
            <a:avLst/>
          </a:prstGeom>
          <a:solidFill>
            <a:schemeClr val="accent6">
              <a:lumMod val="20000"/>
              <a:lumOff val="80000"/>
              <a:alpha val="80000"/>
            </a:schemeClr>
          </a:solidFill>
        </p:spPr>
        <p:txBody>
          <a:bodyPr wrap="square">
            <a:spAutoFit/>
          </a:bodyPr>
          <a:lstStyle/>
          <a:p>
            <a:pPr algn="just"/>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Tanggungjawab</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kewajipan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agama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perlu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laksanakan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jauh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lebih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banyak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masa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miliki</a:t>
            </a:r>
            <a:r>
              <a:rPr lang="en-MY"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loud Callout 4"/>
          <p:cNvSpPr/>
          <p:nvPr/>
        </p:nvSpPr>
        <p:spPr>
          <a:xfrm>
            <a:off x="228600" y="2667000"/>
            <a:ext cx="5257799" cy="685800"/>
          </a:xfrm>
          <a:prstGeom prst="cloudCallout">
            <a:avLst>
              <a:gd name="adj1" fmla="val 17162"/>
              <a:gd name="adj2" fmla="val 101919"/>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en-US" sz="2400" dirty="0"/>
          </a:p>
        </p:txBody>
      </p:sp>
      <p:sp>
        <p:nvSpPr>
          <p:cNvPr id="6" name="Rectangle 5"/>
          <p:cNvSpPr/>
          <p:nvPr/>
        </p:nvSpPr>
        <p:spPr>
          <a:xfrm>
            <a:off x="533400" y="3371671"/>
            <a:ext cx="8001000" cy="1200329"/>
          </a:xfrm>
          <a:prstGeom prst="rect">
            <a:avLst/>
          </a:prstGeom>
          <a:solidFill>
            <a:schemeClr val="accent6">
              <a:lumMod val="20000"/>
              <a:lumOff val="80000"/>
              <a:alpha val="80000"/>
            </a:schemeClr>
          </a:solidFill>
        </p:spPr>
        <p:txBody>
          <a:bodyPr wrap="square">
            <a:spAutoFit/>
          </a:bodyPr>
          <a:lstStyle/>
          <a:p>
            <a:pPr algn="just"/>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Perbanyakkan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amal</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bekalan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kehidupan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selepas</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jangan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bertangguh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dalam</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melaksanakan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kebajikan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kebaikan</a:t>
            </a:r>
            <a:endPar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loud Callout 6"/>
          <p:cNvSpPr/>
          <p:nvPr/>
        </p:nvSpPr>
        <p:spPr>
          <a:xfrm>
            <a:off x="262812" y="4724400"/>
            <a:ext cx="5257799" cy="685800"/>
          </a:xfrm>
          <a:prstGeom prst="cloudCallout">
            <a:avLst>
              <a:gd name="adj1" fmla="val 17162"/>
              <a:gd name="adj2" fmla="val 101919"/>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en-US" sz="2400" dirty="0"/>
          </a:p>
        </p:txBody>
      </p:sp>
      <p:sp>
        <p:nvSpPr>
          <p:cNvPr id="8" name="Rectangle 7"/>
          <p:cNvSpPr/>
          <p:nvPr/>
        </p:nvSpPr>
        <p:spPr>
          <a:xfrm>
            <a:off x="567612" y="5429071"/>
            <a:ext cx="8001000" cy="1200329"/>
          </a:xfrm>
          <a:prstGeom prst="rect">
            <a:avLst/>
          </a:prstGeom>
          <a:solidFill>
            <a:schemeClr val="accent6">
              <a:lumMod val="20000"/>
              <a:lumOff val="80000"/>
              <a:alpha val="80000"/>
            </a:schemeClr>
          </a:solidFill>
        </p:spPr>
        <p:txBody>
          <a:bodyPr wrap="square">
            <a:spAutoFit/>
          </a:bodyPr>
          <a:lstStyle/>
          <a:p>
            <a:pPr algn="just"/>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Janganlah</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terlalu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sibuk</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merancang</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sesuatu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belum</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pasti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sehingga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berlaku</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pembaziran</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masa yang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dimiliki</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MY"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pada</a:t>
            </a:r>
            <a:r>
              <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masa </a:t>
            </a:r>
            <a:r>
              <a:rPr lang="en-MY"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sekarang</a:t>
            </a:r>
            <a:endParaRPr lang="en-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5217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779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أَشْهَدُ أَنْ لاَ إِلهَ إِلا ّاللهُ وَحْدَهُ لاَ شَرِيْكَ لَهُ. وَأَشْهَدُ أَنّ مُحَمّدًا عَبْدُهُ وَرَسُوْلُهُ</a:t>
            </a:r>
          </a:p>
        </p:txBody>
      </p:sp>
      <p:sp>
        <p:nvSpPr>
          <p:cNvPr id="5" name="TextBox 4"/>
          <p:cNvSpPr txBox="1"/>
          <p:nvPr/>
        </p:nvSpPr>
        <p:spPr>
          <a:xfrm>
            <a:off x="297712" y="2895600"/>
            <a:ext cx="8610600"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endPar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endParaRPr lang="ms-MY" sz="2400" b="1" dirty="0" smtClean="0">
              <a:solidFill>
                <a:schemeClr val="bg1">
                  <a:lumMod val="50000"/>
                </a:schemeClr>
              </a:solidFill>
            </a:endParaRPr>
          </a:p>
          <a:p>
            <a:pPr algn="just"/>
            <a:endParaRPr lang="ms-MY" sz="2400" b="1" dirty="0">
              <a:solidFill>
                <a:schemeClr val="bg1">
                  <a:lumMod val="50000"/>
                </a:schemeClr>
              </a:solidFill>
            </a:endParaRPr>
          </a:p>
          <a:p>
            <a:pPr algn="just"/>
            <a:r>
              <a:rPr lang="ms-MY" sz="2400" b="1" dirty="0">
                <a:solidFill>
                  <a:schemeClr val="bg1">
                    <a:lumMod val="50000"/>
                  </a:schemeClr>
                </a:solidFill>
              </a:rPr>
              <a:t>Ya Allah! Kurniakanlah kepada kami rezeki yang halal lagi diberkati</a:t>
            </a:r>
            <a:r>
              <a:rPr lang="ms-MY" sz="2400" b="1" dirty="0" smtClean="0">
                <a:solidFill>
                  <a:schemeClr val="bg1">
                    <a:lumMod val="50000"/>
                  </a:schemeClr>
                </a:solidFill>
              </a:rPr>
              <a:t>, jauhilah </a:t>
            </a:r>
            <a:r>
              <a:rPr lang="ms-MY" sz="2400" b="1" dirty="0">
                <a:solidFill>
                  <a:schemeClr val="bg1">
                    <a:lumMod val="50000"/>
                  </a:schemeClr>
                </a:solidFill>
              </a:rPr>
              <a:t>kami daripada perbuatan rasuah dan salah guna kuasa kerana </a:t>
            </a:r>
            <a:r>
              <a:rPr lang="ms-MY" sz="2400" b="1" dirty="0" smtClean="0">
                <a:solidFill>
                  <a:schemeClr val="bg1">
                    <a:lumMod val="50000"/>
                  </a:schemeClr>
                </a:solidFill>
              </a:rPr>
              <a:t>ini adalah </a:t>
            </a:r>
            <a:r>
              <a:rPr lang="ms-MY" sz="2400" b="1" dirty="0">
                <a:solidFill>
                  <a:schemeClr val="bg1">
                    <a:lumMod val="50000"/>
                  </a:schemeClr>
                </a:solidFill>
              </a:rPr>
              <a:t>suatu </a:t>
            </a:r>
            <a:r>
              <a:rPr lang="ms-MY" sz="2400" b="1" dirty="0" smtClean="0">
                <a:solidFill>
                  <a:schemeClr val="bg1">
                    <a:lumMod val="50000"/>
                  </a:schemeClr>
                </a:solidFill>
              </a:rPr>
              <a:t>perbuatan khianat </a:t>
            </a:r>
            <a:r>
              <a:rPr lang="ms-MY" sz="2400" b="1" dirty="0">
                <a:solidFill>
                  <a:schemeClr val="bg1">
                    <a:lumMod val="50000"/>
                  </a:schemeClr>
                </a:solidFill>
              </a:rPr>
              <a:t>kepada amanah yang </a:t>
            </a:r>
            <a:r>
              <a:rPr lang="ms-MY" sz="2400" b="1" dirty="0" smtClean="0">
                <a:solidFill>
                  <a:schemeClr val="bg1">
                    <a:lumMod val="50000"/>
                  </a:schemeClr>
                </a:solidFill>
              </a:rPr>
              <a:t>diberikan</a:t>
            </a:r>
          </a:p>
          <a:p>
            <a:pPr algn="just"/>
            <a:endParaRPr lang="ms-MY" sz="2400" b="1" dirty="0">
              <a:solidFill>
                <a:schemeClr val="bg1">
                  <a:lumMod val="50000"/>
                </a:schemeClr>
              </a:solidFill>
            </a:endParaRPr>
          </a:p>
          <a:p>
            <a:pPr algn="just"/>
            <a:r>
              <a:rPr lang="ms-MY" sz="2400" b="1" dirty="0">
                <a:solidFill>
                  <a:schemeClr val="bg1">
                    <a:lumMod val="50000"/>
                  </a:schemeClr>
                </a:solidFill>
              </a:rPr>
              <a:t>Ya Allah, bantu dan kasihilah kami </a:t>
            </a:r>
            <a:r>
              <a:rPr lang="ms-MY" sz="2400" b="1" dirty="0" smtClean="0">
                <a:solidFill>
                  <a:schemeClr val="bg1">
                    <a:lumMod val="50000"/>
                  </a:schemeClr>
                </a:solidFill>
              </a:rPr>
              <a:t>dan </a:t>
            </a:r>
            <a:r>
              <a:rPr lang="ms-MY" sz="2400" b="1" dirty="0">
                <a:solidFill>
                  <a:schemeClr val="bg1">
                    <a:lumMod val="50000"/>
                  </a:schemeClr>
                </a:solidFill>
              </a:rPr>
              <a:t>seluruh ummat Islam dari </a:t>
            </a:r>
            <a:r>
              <a:rPr lang="ms-MY" sz="2400" b="1" dirty="0" smtClean="0">
                <a:solidFill>
                  <a:schemeClr val="bg1">
                    <a:lumMod val="50000"/>
                  </a:schemeClr>
                </a:solidFill>
              </a:rPr>
              <a:t>kesusahan, wabak </a:t>
            </a:r>
            <a:r>
              <a:rPr lang="ms-MY" sz="2400" b="1" dirty="0">
                <a:solidFill>
                  <a:schemeClr val="bg1">
                    <a:lumMod val="50000"/>
                  </a:schemeClr>
                </a:solidFill>
              </a:rPr>
              <a:t>dan bala bencana. Lenyapkanlah </a:t>
            </a:r>
            <a:r>
              <a:rPr lang="ms-MY" sz="2400" b="1" dirty="0" smtClean="0">
                <a:solidFill>
                  <a:schemeClr val="bg1">
                    <a:lumMod val="50000"/>
                  </a:schemeClr>
                </a:solidFill>
              </a:rPr>
              <a:t>wabak </a:t>
            </a:r>
            <a:r>
              <a:rPr lang="ms-MY" sz="24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43000"/>
            <a:ext cx="8915400"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أَصْحَابِهِ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p>
        </p:txBody>
      </p:sp>
      <p:sp>
        <p:nvSpPr>
          <p:cNvPr id="4" name="TextBox 3"/>
          <p:cNvSpPr txBox="1"/>
          <p:nvPr/>
        </p:nvSpPr>
        <p:spPr>
          <a:xfrm>
            <a:off x="107184" y="3352800"/>
            <a:ext cx="8915399"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237617" y="1066800"/>
            <a:ext cx="8617635" cy="1754326"/>
          </a:xfrm>
          <a:prstGeom prst="rect">
            <a:avLst/>
          </a:prstGeom>
          <a:solidFill>
            <a:srgbClr val="7030A0">
              <a:alpha val="5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وَاِيَّايَ بِتَقْوَى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150751"/>
            <a:ext cx="8723305" cy="341632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iaitu</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keimanan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paling</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sisi</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ialah</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paling</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insan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mengingati</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beroleh</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keselamatan</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di </a:t>
            </a:r>
            <a:r>
              <a:rPr lang="es-ES" sz="24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24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053349" y="1524000"/>
            <a:ext cx="4879104" cy="1015663"/>
          </a:xfrm>
          <a:prstGeom prst="rect">
            <a:avLst/>
          </a:prstGeom>
        </p:spPr>
        <p:txBody>
          <a:bodyPr wrap="square">
            <a:spAutoFit/>
          </a:bodyPr>
          <a:lstStyle/>
          <a:p>
            <a:pPr algn="ctr" fontAlgn="auto">
              <a:spcBef>
                <a:spcPts val="0"/>
              </a:spcBef>
              <a:spcAft>
                <a:spcPts val="0"/>
              </a:spcAft>
              <a:defRPr/>
            </a:pPr>
            <a:r>
              <a:rPr lang="sv-SE"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04 Febuari 2022</a:t>
            </a:r>
          </a:p>
          <a:p>
            <a:pPr algn="ctr" fontAlgn="auto">
              <a:spcBef>
                <a:spcPts val="0"/>
              </a:spcBef>
              <a:spcAft>
                <a:spcPts val="0"/>
              </a:spcAft>
              <a:defRPr/>
            </a:pPr>
            <a:r>
              <a:rPr lang="sv-SE"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sv-SE"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02 Rejab 1443</a:t>
            </a:r>
          </a:p>
        </p:txBody>
      </p:sp>
      <p:sp>
        <p:nvSpPr>
          <p:cNvPr id="4" name="Rectangle 3"/>
          <p:cNvSpPr/>
          <p:nvPr/>
        </p:nvSpPr>
        <p:spPr>
          <a:xfrm>
            <a:off x="1784903" y="533400"/>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457200" y="3276600"/>
            <a:ext cx="8071403" cy="2123658"/>
          </a:xfrm>
          <a:prstGeom prst="rect">
            <a:avLst/>
          </a:prstGeom>
          <a:noFill/>
        </p:spPr>
        <p:txBody>
          <a:bodyPr wrap="square" lIns="91440" tIns="45720" rIns="91440" bIns="45720">
            <a:spAutoFit/>
          </a:bodyPr>
          <a:lstStyle/>
          <a:p>
            <a:pPr algn="ctr"/>
            <a:r>
              <a:rPr lang="en-US" sz="66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“Masa </a:t>
            </a:r>
            <a:r>
              <a:rPr lang="en-US" sz="66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Hidup</a:t>
            </a:r>
            <a:r>
              <a:rPr lang="en-US" sz="66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 Di </a:t>
            </a:r>
            <a:r>
              <a:rPr lang="en-US" sz="66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Dunia</a:t>
            </a:r>
            <a:r>
              <a:rPr lang="en-US" sz="66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 </a:t>
            </a:r>
            <a:r>
              <a:rPr lang="en-US" sz="66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Hanya</a:t>
            </a:r>
            <a:r>
              <a:rPr lang="en-US" sz="66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 </a:t>
            </a:r>
            <a:r>
              <a:rPr lang="en-US" sz="6600" b="1" i="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Sekali</a:t>
            </a:r>
            <a:r>
              <a:rPr lang="en-US" sz="66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a:t>
            </a:r>
            <a:endParaRPr lang="en-US" sz="66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6000" b="-6000"/>
          </a:stretch>
        </a:blipFill>
        <a:effectLst/>
      </p:bgPr>
    </p:bg>
    <p:spTree>
      <p:nvGrpSpPr>
        <p:cNvPr id="1" name=""/>
        <p:cNvGrpSpPr/>
        <p:nvPr/>
      </p:nvGrpSpPr>
      <p:grpSpPr>
        <a:xfrm>
          <a:off x="0" y="0"/>
          <a:ext cx="0" cy="0"/>
          <a:chOff x="0" y="0"/>
          <a:chExt cx="0" cy="0"/>
        </a:xfrm>
      </p:grpSpPr>
      <p:sp>
        <p:nvSpPr>
          <p:cNvPr id="4" name="Cloud Callout 3"/>
          <p:cNvSpPr/>
          <p:nvPr/>
        </p:nvSpPr>
        <p:spPr>
          <a:xfrm>
            <a:off x="2479680" y="222839"/>
            <a:ext cx="4442927" cy="762000"/>
          </a:xfrm>
          <a:prstGeom prst="cloudCallout">
            <a:avLst>
              <a:gd name="adj1" fmla="val -3280"/>
              <a:gd name="adj2" fmla="val 103367"/>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endParaRPr lang="en-US" sz="2800" dirty="0"/>
          </a:p>
        </p:txBody>
      </p:sp>
      <p:sp>
        <p:nvSpPr>
          <p:cNvPr id="6" name="Rounded Rectangle 5"/>
          <p:cNvSpPr/>
          <p:nvPr/>
        </p:nvSpPr>
        <p:spPr>
          <a:xfrm>
            <a:off x="152400" y="5715000"/>
            <a:ext cx="8839200" cy="923307"/>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chemeClr val="accent6">
                    <a:lumMod val="75000"/>
                  </a:schemeClr>
                </a:solidFill>
                <a:effectLst>
                  <a:outerShdw blurRad="76200" dist="50800" dir="5400000" algn="tl" rotWithShape="0">
                    <a:srgbClr val="000000">
                      <a:alpha val="65000"/>
                    </a:srgbClr>
                  </a:outerShdw>
                </a:effectLst>
              </a:rPr>
              <a:t>Sesungguhnya masa itu jika tidak dimanfaatkan dengan betul, nescaya kita akan berada dalam kerugian</a:t>
            </a:r>
            <a:endParaRPr lang="en-US" sz="2400" b="1"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5" name="Rounded Rectangle 4"/>
          <p:cNvSpPr/>
          <p:nvPr/>
        </p:nvSpPr>
        <p:spPr>
          <a:xfrm>
            <a:off x="1143000" y="1469359"/>
            <a:ext cx="7116288" cy="13716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Satu </a:t>
            </a: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nikmat yang sangat berharga dalam kehidupan kita dan ia berlalu dengan begitu pantas tanpa kita sedari</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365171" y="4876799"/>
            <a:ext cx="606631" cy="762000"/>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10343" y="3026898"/>
            <a:ext cx="7116288" cy="1773701"/>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Peribahasa </a:t>
            </a: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yang dikaitkan dengan </a:t>
            </a: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masa :</a:t>
            </a:r>
          </a:p>
          <a:p>
            <a:pPr lvl="2"/>
            <a:r>
              <a:rPr lang="sv-SE" sz="2600" b="1" spc="50" dirty="0" smtClean="0">
                <a:ln w="11430"/>
                <a:solidFill>
                  <a:schemeClr val="accent6">
                    <a:lumMod val="75000"/>
                  </a:schemeClr>
                </a:solidFill>
                <a:effectLst>
                  <a:outerShdw blurRad="76200" dist="50800" dir="5400000" algn="tl" rotWithShape="0">
                    <a:srgbClr val="000000">
                      <a:alpha val="65000"/>
                    </a:srgbClr>
                  </a:outerShdw>
                </a:effectLst>
              </a:rPr>
              <a:t>- </a:t>
            </a:r>
            <a:r>
              <a:rPr lang="ms-MY" sz="2800" dirty="0">
                <a:solidFill>
                  <a:schemeClr val="accent6">
                    <a:lumMod val="75000"/>
                  </a:schemeClr>
                </a:solidFill>
              </a:rPr>
              <a:t>M</a:t>
            </a:r>
            <a:r>
              <a:rPr lang="ms-MY" sz="2800" dirty="0" smtClean="0">
                <a:solidFill>
                  <a:schemeClr val="accent6">
                    <a:lumMod val="75000"/>
                  </a:schemeClr>
                </a:solidFill>
              </a:rPr>
              <a:t>asa </a:t>
            </a:r>
            <a:r>
              <a:rPr lang="ms-MY" sz="2800" dirty="0">
                <a:solidFill>
                  <a:schemeClr val="accent6">
                    <a:lumMod val="75000"/>
                  </a:schemeClr>
                </a:solidFill>
              </a:rPr>
              <a:t>itu ibarat mata </a:t>
            </a:r>
            <a:r>
              <a:rPr lang="ms-MY" sz="2800" dirty="0" smtClean="0">
                <a:solidFill>
                  <a:schemeClr val="accent6">
                    <a:lumMod val="75000"/>
                  </a:schemeClr>
                </a:solidFill>
              </a:rPr>
              <a:t>pedang</a:t>
            </a:r>
          </a:p>
          <a:p>
            <a:pPr lvl="2"/>
            <a:r>
              <a:rPr lang="en-US" sz="2800" b="1" spc="50" dirty="0" smtClean="0">
                <a:ln w="11430"/>
                <a:solidFill>
                  <a:schemeClr val="accent6">
                    <a:lumMod val="75000"/>
                  </a:schemeClr>
                </a:solidFill>
                <a:effectLst>
                  <a:outerShdw blurRad="76200" dist="50800" dir="5400000" algn="tl" rotWithShape="0">
                    <a:srgbClr val="000000">
                      <a:alpha val="65000"/>
                    </a:srgbClr>
                  </a:outerShdw>
                </a:effectLst>
              </a:rPr>
              <a:t>- </a:t>
            </a:r>
            <a:r>
              <a:rPr lang="ms-MY" sz="2800" dirty="0">
                <a:solidFill>
                  <a:schemeClr val="accent6">
                    <a:lumMod val="75000"/>
                  </a:schemeClr>
                </a:solidFill>
              </a:rPr>
              <a:t>M</a:t>
            </a:r>
            <a:r>
              <a:rPr lang="ms-MY" sz="2800" dirty="0" smtClean="0">
                <a:solidFill>
                  <a:schemeClr val="accent6">
                    <a:lumMod val="75000"/>
                  </a:schemeClr>
                </a:solidFill>
              </a:rPr>
              <a:t>asa </a:t>
            </a:r>
            <a:r>
              <a:rPr lang="ms-MY" sz="2800" dirty="0">
                <a:solidFill>
                  <a:schemeClr val="accent6">
                    <a:lumMod val="75000"/>
                  </a:schemeClr>
                </a:solidFill>
              </a:rPr>
              <a:t>itu </a:t>
            </a:r>
            <a:r>
              <a:rPr lang="ms-MY" sz="2800" dirty="0" smtClean="0">
                <a:solidFill>
                  <a:schemeClr val="accent6">
                    <a:lumMod val="75000"/>
                  </a:schemeClr>
                </a:solidFill>
              </a:rPr>
              <a:t>emas</a:t>
            </a:r>
          </a:p>
          <a:p>
            <a:pPr lvl="2"/>
            <a:r>
              <a:rPr lang="en-US" sz="2800" b="1" spc="50" dirty="0" smtClean="0">
                <a:ln w="11430"/>
                <a:solidFill>
                  <a:schemeClr val="accent6">
                    <a:lumMod val="75000"/>
                  </a:schemeClr>
                </a:solidFill>
                <a:effectLst>
                  <a:outerShdw blurRad="76200" dist="50800" dir="5400000" algn="tl" rotWithShape="0">
                    <a:srgbClr val="000000">
                      <a:alpha val="65000"/>
                    </a:srgbClr>
                  </a:outerShdw>
                </a:effectLst>
              </a:rPr>
              <a:t>-</a:t>
            </a:r>
            <a:r>
              <a:rPr lang="ms-MY" sz="2800" dirty="0">
                <a:solidFill>
                  <a:schemeClr val="accent6">
                    <a:lumMod val="75000"/>
                  </a:schemeClr>
                </a:solidFill>
              </a:rPr>
              <a:t> </a:t>
            </a:r>
            <a:r>
              <a:rPr lang="ms-MY" sz="2800" dirty="0" smtClean="0">
                <a:solidFill>
                  <a:schemeClr val="accent6">
                    <a:lumMod val="75000"/>
                  </a:schemeClr>
                </a:solidFill>
              </a:rPr>
              <a:t>Masa </a:t>
            </a:r>
            <a:r>
              <a:rPr lang="ms-MY" sz="2800" dirty="0">
                <a:solidFill>
                  <a:schemeClr val="accent6">
                    <a:lumMod val="75000"/>
                  </a:schemeClr>
                </a:solidFill>
              </a:rPr>
              <a:t>yang berlalu tidak akan kembali </a:t>
            </a:r>
            <a:endParaRPr lang="en-US" sz="2600" b="1" spc="50" dirty="0">
              <a:ln w="11430"/>
              <a:solidFill>
                <a:schemeClr val="accent6">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001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873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Cloud Callout 3"/>
          <p:cNvSpPr/>
          <p:nvPr/>
        </p:nvSpPr>
        <p:spPr>
          <a:xfrm>
            <a:off x="522514" y="228600"/>
            <a:ext cx="8382000" cy="685800"/>
          </a:xfrm>
          <a:prstGeom prst="cloudCallout">
            <a:avLst>
              <a:gd name="adj1" fmla="val -1810"/>
              <a:gd name="adj2" fmla="val 131530"/>
            </a:avLst>
          </a:prstGeom>
          <a:blipFill>
            <a:blip r:embed="rId3">
              <a:duotone>
                <a:prstClr val="black"/>
                <a:schemeClr val="accent4">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endParaRPr lang="en-US" sz="2400" dirty="0"/>
          </a:p>
        </p:txBody>
      </p:sp>
      <p:sp>
        <p:nvSpPr>
          <p:cNvPr id="2" name="Cloud 1"/>
          <p:cNvSpPr/>
          <p:nvPr/>
        </p:nvSpPr>
        <p:spPr>
          <a:xfrm>
            <a:off x="210787" y="1219200"/>
            <a:ext cx="8693727" cy="5410200"/>
          </a:xfrm>
          <a:prstGeom prst="cloud">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Barangsiapa yang hari ini lebih baik daripada kelmarin dari segi ketaatannya kepada Allah dalam urusan kehidupan, maka dia adalah orang yang beruntung. Barangsiapa yang hari ini sama dengan kelmarin maka dia adalah orang yang rugi. Barangsiapa yang hari ini lebih buruk daripada hari kelmarin maka dia adalah orang yang celaka. Justeru, kita hendaklah memanfaatkan masa yang ada dengan sebaik-baiknya.</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813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12406311</TotalTime>
  <Words>1563</Words>
  <Application>Microsoft Office PowerPoint</Application>
  <PresentationFormat>On-screen Show (4:3)</PresentationFormat>
  <Paragraphs>140</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361</cp:revision>
  <dcterms:created xsi:type="dcterms:W3CDTF">2017-12-24T04:47:57Z</dcterms:created>
  <dcterms:modified xsi:type="dcterms:W3CDTF">2022-02-03T06:59:02Z</dcterms:modified>
</cp:coreProperties>
</file>